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03" r:id="rId1"/>
  </p:sldMasterIdLst>
  <p:notesMasterIdLst>
    <p:notesMasterId r:id="rId16"/>
  </p:notesMasterIdLst>
  <p:sldIdLst>
    <p:sldId id="256" r:id="rId2"/>
    <p:sldId id="261" r:id="rId3"/>
    <p:sldId id="262" r:id="rId4"/>
    <p:sldId id="276" r:id="rId5"/>
    <p:sldId id="278" r:id="rId6"/>
    <p:sldId id="263" r:id="rId7"/>
    <p:sldId id="277" r:id="rId8"/>
    <p:sldId id="264" r:id="rId9"/>
    <p:sldId id="282" r:id="rId10"/>
    <p:sldId id="265" r:id="rId11"/>
    <p:sldId id="266" r:id="rId12"/>
    <p:sldId id="279" r:id="rId13"/>
    <p:sldId id="280" r:id="rId14"/>
    <p:sldId id="281"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29" autoAdjust="0"/>
    <p:restoredTop sz="88632" autoAdjust="0"/>
  </p:normalViewPr>
  <p:slideViewPr>
    <p:cSldViewPr snapToObjects="1">
      <p:cViewPr>
        <p:scale>
          <a:sx n="70" d="100"/>
          <a:sy n="70" d="100"/>
        </p:scale>
        <p:origin x="-114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027CA4-6159-E14F-AB4A-D7FC83A8B5F2}" type="datetimeFigureOut">
              <a:rPr lang="en-US" smtClean="0"/>
              <a:pPr/>
              <a:t>4/22/2012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8185F4-C241-834A-A570-BE8C7B26886F}" type="slidenum">
              <a:rPr lang="en-US" smtClean="0"/>
              <a:pPr/>
              <a:t>‹#›</a:t>
            </a:fld>
            <a:endParaRPr lang="en-US"/>
          </a:p>
        </p:txBody>
      </p:sp>
    </p:spTree>
    <p:extLst>
      <p:ext uri="{BB962C8B-B14F-4D97-AF65-F5344CB8AC3E}">
        <p14:creationId xmlns:p14="http://schemas.microsoft.com/office/powerpoint/2010/main" val="27527599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D8185F4-C241-834A-A570-BE8C7B26886F}"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Brainstorm possibilities on board.</a:t>
            </a:r>
            <a:endParaRPr lang="en-US" dirty="0"/>
          </a:p>
        </p:txBody>
      </p:sp>
      <p:sp>
        <p:nvSpPr>
          <p:cNvPr id="4" name="Slide Number Placeholder 3"/>
          <p:cNvSpPr>
            <a:spLocks noGrp="1"/>
          </p:cNvSpPr>
          <p:nvPr>
            <p:ph type="sldNum" sz="quarter" idx="10"/>
          </p:nvPr>
        </p:nvSpPr>
        <p:spPr/>
        <p:txBody>
          <a:bodyPr/>
          <a:lstStyle/>
          <a:p>
            <a:fld id="{4D8185F4-C241-834A-A570-BE8C7B26886F}"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D8185F4-C241-834A-A570-BE8C7B26886F}"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D8185F4-C241-834A-A570-BE8C7B26886F}"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1016DCA0-63C5-E844-A86E-94FF8A55EC9B}" type="datetimeFigureOut">
              <a:rPr lang="en-US" smtClean="0"/>
              <a:pPr/>
              <a:t>4/22/2012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91475" y="6429375"/>
            <a:ext cx="876300" cy="292100"/>
          </a:xfrm>
        </p:spPr>
        <p:txBody>
          <a:bodyPr/>
          <a:lstStyle/>
          <a:p>
            <a:fld id="{D49D1DEC-9416-C045-9C83-840961A519F9}" type="slidenum">
              <a:rPr lang="en-US" smtClean="0"/>
              <a:pPr/>
              <a:t>‹#›</a:t>
            </a:fld>
            <a:endParaRPr lang="en-US"/>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n-US" smtClean="0"/>
              <a:t>Click to edit Master title style</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16DCA0-63C5-E844-A86E-94FF8A55EC9B}" type="datetimeFigureOut">
              <a:rPr lang="en-US" smtClean="0"/>
              <a:pPr/>
              <a:t>4/22/2012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D1DEC-9416-C045-9C83-840961A519F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16DCA0-63C5-E844-A86E-94FF8A55EC9B}" type="datetimeFigureOut">
              <a:rPr lang="en-US" smtClean="0"/>
              <a:pPr/>
              <a:t>4/22/2012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D1DEC-9416-C045-9C83-840961A519F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
        <p:nvSpPr>
          <p:cNvPr id="5" name="Date Placeholder 4"/>
          <p:cNvSpPr>
            <a:spLocks noGrp="1"/>
          </p:cNvSpPr>
          <p:nvPr>
            <p:ph type="dt" sz="half" idx="10"/>
          </p:nvPr>
        </p:nvSpPr>
        <p:spPr/>
        <p:txBody>
          <a:bodyPr/>
          <a:lstStyle/>
          <a:p>
            <a:fld id="{8FD1DC2C-B9F0-874C-B140-372BA6B7331F}" type="datetimeFigureOut">
              <a:rPr lang="en-US" smtClean="0"/>
              <a:pPr/>
              <a:t>4/22/2012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7E10F8-33B5-AF49-9747-7AAE7E68CFAE}" type="slidenum">
              <a:rPr lang="en-US" smtClean="0"/>
              <a:pPr/>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fld id="{1016DCA0-63C5-E844-A86E-94FF8A55EC9B}" type="datetimeFigureOut">
              <a:rPr lang="en-US" smtClean="0"/>
              <a:pPr/>
              <a:t>4/22/2012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D1DEC-9416-C045-9C83-840961A519F9}" type="slidenum">
              <a:rPr lang="en-US" smtClean="0"/>
              <a:pPr/>
              <a:t>‹#›</a:t>
            </a:fld>
            <a:endParaRPr lang="en-US"/>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fld id="{1016DCA0-63C5-E844-A86E-94FF8A55EC9B}" type="datetimeFigureOut">
              <a:rPr lang="en-US" smtClean="0"/>
              <a:pPr/>
              <a:t>4/22/2012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D1DEC-9416-C045-9C83-840961A519F9}" type="slidenum">
              <a:rPr lang="en-US" smtClean="0"/>
              <a:pPr/>
              <a:t>‹#›</a:t>
            </a:fld>
            <a:endParaRPr lang="en-US"/>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016DCA0-63C5-E844-A86E-94FF8A55EC9B}" type="datetimeFigureOut">
              <a:rPr lang="en-US" smtClean="0"/>
              <a:pPr/>
              <a:t>4/22/2012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9D1DEC-9416-C045-9C83-840961A519F9}" type="slidenum">
              <a:rPr lang="en-US" smtClean="0"/>
              <a:pPr/>
              <a:t>‹#›</a:t>
            </a:fld>
            <a:endParaRPr lang="en-US"/>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1016DCA0-63C5-E844-A86E-94FF8A55EC9B}" type="datetimeFigureOut">
              <a:rPr lang="en-US" smtClean="0"/>
              <a:pPr/>
              <a:t>4/22/2012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9D1DEC-9416-C045-9C83-840961A519F9}" type="slidenum">
              <a:rPr lang="en-US" smtClean="0"/>
              <a:pPr/>
              <a:t>‹#›</a:t>
            </a:fld>
            <a:endParaRPr lang="en-US"/>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1016DCA0-63C5-E844-A86E-94FF8A55EC9B}" type="datetimeFigureOut">
              <a:rPr lang="en-US" smtClean="0"/>
              <a:pPr/>
              <a:t>4/22/2012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9D1DEC-9416-C045-9C83-840961A519F9}" type="slidenum">
              <a:rPr lang="en-US" smtClean="0"/>
              <a:pPr/>
              <a:t>‹#›</a:t>
            </a:fld>
            <a:endParaRPr lang="en-US"/>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16DCA0-63C5-E844-A86E-94FF8A55EC9B}" type="datetimeFigureOut">
              <a:rPr lang="en-US" smtClean="0"/>
              <a:pPr/>
              <a:t>4/22/2012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9D1DEC-9416-C045-9C83-840961A519F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fld id="{1016DCA0-63C5-E844-A86E-94FF8A55EC9B}" type="datetimeFigureOut">
              <a:rPr lang="en-US" smtClean="0"/>
              <a:pPr/>
              <a:t>4/22/2012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9D1DEC-9416-C045-9C83-840961A519F9}" type="slidenum">
              <a:rPr lang="en-US" smtClean="0"/>
              <a:pPr/>
              <a:t>‹#›</a:t>
            </a:fld>
            <a:endParaRPr lang="en-US"/>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1016DCA0-63C5-E844-A86E-94FF8A55EC9B}" type="datetimeFigureOut">
              <a:rPr lang="en-US" smtClean="0"/>
              <a:pPr/>
              <a:t>4/22/2012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9D1DEC-9416-C045-9C83-840961A519F9}" type="slidenum">
              <a:rPr lang="en-US" smtClean="0"/>
              <a:pPr/>
              <a:t>‹#›</a:t>
            </a:fld>
            <a:endParaRPr lang="en-US"/>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1016DCA0-63C5-E844-A86E-94FF8A55EC9B}" type="datetimeFigureOut">
              <a:rPr lang="en-US" smtClean="0"/>
              <a:pPr/>
              <a:t>4/22/2012</a:t>
            </a:fld>
            <a:endParaRPr lang="en-US"/>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n-US"/>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D49D1DEC-9416-C045-9C83-840961A519F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04" r:id="rId1"/>
    <p:sldLayoutId id="2147483905" r:id="rId2"/>
    <p:sldLayoutId id="2147483906" r:id="rId3"/>
    <p:sldLayoutId id="2147483907" r:id="rId4"/>
    <p:sldLayoutId id="2147483908" r:id="rId5"/>
    <p:sldLayoutId id="2147483909" r:id="rId6"/>
    <p:sldLayoutId id="2147483910" r:id="rId7"/>
    <p:sldLayoutId id="2147483911" r:id="rId8"/>
    <p:sldLayoutId id="2147483912" r:id="rId9"/>
    <p:sldLayoutId id="2147483913" r:id="rId10"/>
    <p:sldLayoutId id="2147483914" r:id="rId11"/>
    <p:sldLayoutId id="2147483915" r:id="rId12"/>
  </p:sldLayoutIdLst>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sp>
        <p:nvSpPr>
          <p:cNvPr id="2" name="Title 1"/>
          <p:cNvSpPr>
            <a:spLocks noGrp="1"/>
          </p:cNvSpPr>
          <p:nvPr>
            <p:ph type="title"/>
          </p:nvPr>
        </p:nvSpPr>
        <p:spPr>
          <a:xfrm>
            <a:off x="685800" y="660400"/>
            <a:ext cx="7772400" cy="2616200"/>
          </a:xfrm>
        </p:spPr>
        <p:txBody>
          <a:bodyPr>
            <a:normAutofit/>
          </a:bodyPr>
          <a:lstStyle/>
          <a:p>
            <a:r>
              <a:rPr lang="en-US" sz="6667" spc="300" dirty="0" smtClean="0">
                <a:solidFill>
                  <a:srgbClr val="000000"/>
                </a:solidFill>
                <a:latin typeface="Cheri"/>
                <a:cs typeface="Cheri"/>
              </a:rPr>
              <a:t>Independent Reading </a:t>
            </a:r>
            <a:endParaRPr lang="en-US" sz="3556" spc="300" dirty="0">
              <a:solidFill>
                <a:srgbClr val="000000"/>
              </a:solidFill>
              <a:latin typeface="Cheri"/>
              <a:cs typeface="Cheri"/>
            </a:endParaRPr>
          </a:p>
        </p:txBody>
      </p:sp>
      <p:pic>
        <p:nvPicPr>
          <p:cNvPr id="4" name="Picture 3" descr="images.jpeg"/>
          <p:cNvPicPr>
            <a:picLocks noChangeAspect="1"/>
          </p:cNvPicPr>
          <p:nvPr/>
        </p:nvPicPr>
        <p:blipFill>
          <a:blip r:embed="rId2"/>
          <a:stretch>
            <a:fillRect/>
          </a:stretch>
        </p:blipFill>
        <p:spPr>
          <a:xfrm>
            <a:off x="3048000" y="3699804"/>
            <a:ext cx="3124200" cy="27846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8379"/>
            <a:ext cx="8229600" cy="1219200"/>
          </a:xfrm>
        </p:spPr>
        <p:txBody>
          <a:bodyPr>
            <a:normAutofit fontScale="90000"/>
          </a:bodyPr>
          <a:lstStyle/>
          <a:p>
            <a:pPr algn="ctr"/>
            <a:r>
              <a:rPr lang="en-AU" sz="4000" u="sng" dirty="0" smtClean="0">
                <a:solidFill>
                  <a:srgbClr val="0D0D0D"/>
                </a:solidFill>
                <a:latin typeface="Mia's Scribblings ~"/>
              </a:rPr>
              <a:t/>
            </a:r>
            <a:br>
              <a:rPr lang="en-AU" sz="4000" u="sng" dirty="0" smtClean="0">
                <a:solidFill>
                  <a:srgbClr val="0D0D0D"/>
                </a:solidFill>
                <a:latin typeface="Mia's Scribblings ~"/>
              </a:rPr>
            </a:br>
            <a:r>
              <a:rPr lang="en-AU" sz="4000" u="sng" dirty="0">
                <a:solidFill>
                  <a:srgbClr val="0D0D0D"/>
                </a:solidFill>
                <a:latin typeface="Mia's Scribblings ~"/>
              </a:rPr>
              <a:t/>
            </a:r>
            <a:br>
              <a:rPr lang="en-AU" sz="4000" u="sng" dirty="0">
                <a:solidFill>
                  <a:srgbClr val="0D0D0D"/>
                </a:solidFill>
                <a:latin typeface="Mia's Scribblings ~"/>
              </a:rPr>
            </a:br>
            <a:r>
              <a:rPr lang="en-AU" sz="4000" u="sng" dirty="0" smtClean="0">
                <a:solidFill>
                  <a:srgbClr val="0D0D0D"/>
                </a:solidFill>
                <a:latin typeface="Mia's Scribblings ~"/>
              </a:rPr>
              <a:t/>
            </a:r>
            <a:br>
              <a:rPr lang="en-AU" sz="4000" u="sng" dirty="0" smtClean="0">
                <a:solidFill>
                  <a:srgbClr val="0D0D0D"/>
                </a:solidFill>
                <a:latin typeface="Mia's Scribblings ~"/>
              </a:rPr>
            </a:br>
            <a:r>
              <a:rPr sz="4000" u="sng" dirty="0" smtClean="0">
                <a:solidFill>
                  <a:srgbClr val="0D0D0D"/>
                </a:solidFill>
                <a:latin typeface="Mia's Scribblings ~"/>
              </a:rPr>
              <a:t>Chemistry </a:t>
            </a:r>
            <a:r>
              <a:rPr sz="4000" u="sng" dirty="0" smtClean="0">
                <a:solidFill>
                  <a:srgbClr val="0D0D0D"/>
                </a:solidFill>
                <a:latin typeface="Mia's Scribblings ~"/>
              </a:rPr>
              <a:t>Dimensions </a:t>
            </a:r>
            <a:r>
              <a:rPr sz="4000" dirty="0" smtClean="0">
                <a:solidFill>
                  <a:srgbClr val="0D0D0D"/>
                </a:solidFill>
                <a:latin typeface="Mia's Scribblings ~"/>
              </a:rPr>
              <a:t/>
            </a:r>
            <a:br>
              <a:rPr sz="4000" dirty="0" smtClean="0">
                <a:solidFill>
                  <a:srgbClr val="0D0D0D"/>
                </a:solidFill>
                <a:latin typeface="Mia's Scribblings ~"/>
              </a:rPr>
            </a:br>
            <a:r>
              <a:rPr dirty="0" smtClean="0">
                <a:solidFill>
                  <a:srgbClr val="0D0D0D"/>
                </a:solidFill>
                <a:latin typeface="Mia's Scribblings ~"/>
              </a:rPr>
              <a:t>by </a:t>
            </a:r>
            <a:r>
              <a:rPr dirty="0" smtClean="0">
                <a:solidFill>
                  <a:srgbClr val="0D0D0D"/>
                </a:solidFill>
                <a:latin typeface="Mia's Scribblings ~"/>
              </a:rPr>
              <a:t>Faye Jeffery</a:t>
            </a:r>
            <a:endParaRPr lang="en-US" dirty="0">
              <a:solidFill>
                <a:srgbClr val="0D0D0D"/>
              </a:solidFill>
              <a:latin typeface="Mia's Scribblings ~"/>
            </a:endParaRPr>
          </a:p>
        </p:txBody>
      </p:sp>
      <p:sp>
        <p:nvSpPr>
          <p:cNvPr id="3" name="Content Placeholder 2"/>
          <p:cNvSpPr>
            <a:spLocks noGrp="1"/>
          </p:cNvSpPr>
          <p:nvPr>
            <p:ph sz="quarter" idx="13"/>
          </p:nvPr>
        </p:nvSpPr>
        <p:spPr>
          <a:xfrm>
            <a:off x="1143000" y="1752600"/>
            <a:ext cx="6197600" cy="3840163"/>
          </a:xfrm>
        </p:spPr>
        <p:txBody>
          <a:bodyPr>
            <a:normAutofit/>
          </a:bodyPr>
          <a:lstStyle/>
          <a:p>
            <a:pPr algn="ctr">
              <a:buNone/>
            </a:pPr>
            <a:r>
              <a:rPr lang="en-US" b="1" dirty="0" smtClean="0">
                <a:solidFill>
                  <a:srgbClr val="000000"/>
                </a:solidFill>
                <a:latin typeface="Arial" pitchFamily="34" charset="0"/>
                <a:cs typeface="Arial" pitchFamily="34" charset="0"/>
              </a:rPr>
              <a:t>A Special case of dipole-dipole bonding – hydrogen bonds</a:t>
            </a:r>
          </a:p>
          <a:p>
            <a:pPr>
              <a:buNone/>
            </a:pPr>
            <a:r>
              <a:rPr lang="en-US" dirty="0" smtClean="0">
                <a:solidFill>
                  <a:srgbClr val="000000"/>
                </a:solidFill>
                <a:latin typeface="Arial" pitchFamily="34" charset="0"/>
                <a:cs typeface="Arial" pitchFamily="34" charset="0"/>
              </a:rPr>
              <a:t>   As we have seen, a permanent dipole is formed when two atoms in a molecule have different electronegative elements. The greater the difference in  </a:t>
            </a:r>
            <a:r>
              <a:rPr lang="en-US" dirty="0" err="1" smtClean="0">
                <a:solidFill>
                  <a:srgbClr val="000000"/>
                </a:solidFill>
                <a:latin typeface="Arial" pitchFamily="34" charset="0"/>
                <a:cs typeface="Arial" pitchFamily="34" charset="0"/>
              </a:rPr>
              <a:t>electronegativity</a:t>
            </a:r>
            <a:r>
              <a:rPr lang="en-US" dirty="0" smtClean="0">
                <a:solidFill>
                  <a:srgbClr val="000000"/>
                </a:solidFill>
                <a:latin typeface="Arial" pitchFamily="34" charset="0"/>
                <a:cs typeface="Arial" pitchFamily="34" charset="0"/>
              </a:rPr>
              <a:t>, the more polar the resultant bond.</a:t>
            </a:r>
          </a:p>
          <a:p>
            <a:pPr>
              <a:buNone/>
            </a:pPr>
            <a:r>
              <a:rPr lang="en-US" dirty="0" smtClean="0">
                <a:solidFill>
                  <a:srgbClr val="000000"/>
                </a:solidFill>
                <a:latin typeface="Arial" pitchFamily="34" charset="0"/>
                <a:cs typeface="Arial" pitchFamily="34" charset="0"/>
              </a:rPr>
              <a:t>						Page 144.</a:t>
            </a:r>
          </a:p>
        </p:txBody>
      </p:sp>
      <p:pic>
        <p:nvPicPr>
          <p:cNvPr id="4" name="Picture 3" descr="images.jpeg"/>
          <p:cNvPicPr>
            <a:picLocks noChangeAspect="1"/>
          </p:cNvPicPr>
          <p:nvPr/>
        </p:nvPicPr>
        <p:blipFill>
          <a:blip r:embed="rId2"/>
          <a:stretch>
            <a:fillRect/>
          </a:stretch>
        </p:blipFill>
        <p:spPr>
          <a:xfrm>
            <a:off x="7340600" y="5172524"/>
            <a:ext cx="942975" cy="840478"/>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000" u="sng" dirty="0" err="1" smtClean="0">
                <a:solidFill>
                  <a:schemeClr val="tx1"/>
                </a:solidFill>
                <a:latin typeface="Mia's Scribblings ~"/>
                <a:cs typeface="Mia's Scribblings ~"/>
              </a:rPr>
              <a:t>Pnin</a:t>
            </a:r>
            <a:r>
              <a:rPr lang="en-US" sz="4000" dirty="0" smtClean="0">
                <a:solidFill>
                  <a:schemeClr val="tx1"/>
                </a:solidFill>
                <a:latin typeface="Mia's Scribblings ~"/>
                <a:cs typeface="Mia's Scribblings ~"/>
              </a:rPr>
              <a:t/>
            </a:r>
            <a:br>
              <a:rPr lang="en-US" sz="4000" dirty="0" smtClean="0">
                <a:solidFill>
                  <a:schemeClr val="tx1"/>
                </a:solidFill>
                <a:latin typeface="Mia's Scribblings ~"/>
                <a:cs typeface="Mia's Scribblings ~"/>
              </a:rPr>
            </a:br>
            <a:r>
              <a:rPr lang="en-US" sz="3200" dirty="0" smtClean="0">
                <a:solidFill>
                  <a:schemeClr val="tx1"/>
                </a:solidFill>
                <a:latin typeface="Mia's Scribblings ~"/>
                <a:cs typeface="Mia's Scribblings ~"/>
              </a:rPr>
              <a:t>by Vladimir Nabokov</a:t>
            </a:r>
            <a:endParaRPr lang="en-US" sz="3200" dirty="0">
              <a:solidFill>
                <a:schemeClr val="tx1"/>
              </a:solidFill>
              <a:latin typeface="Mia's Scribblings ~"/>
              <a:cs typeface="Mia's Scribblings ~"/>
            </a:endParaRPr>
          </a:p>
        </p:txBody>
      </p:sp>
      <p:sp>
        <p:nvSpPr>
          <p:cNvPr id="3" name="Content Placeholder 2"/>
          <p:cNvSpPr>
            <a:spLocks noGrp="1"/>
          </p:cNvSpPr>
          <p:nvPr>
            <p:ph sz="quarter" idx="13"/>
          </p:nvPr>
        </p:nvSpPr>
        <p:spPr>
          <a:xfrm>
            <a:off x="1600200" y="1371600"/>
            <a:ext cx="6197600" cy="3840163"/>
          </a:xfrm>
        </p:spPr>
        <p:txBody>
          <a:bodyPr>
            <a:normAutofit fontScale="92500" lnSpcReduction="10000"/>
          </a:bodyPr>
          <a:lstStyle/>
          <a:p>
            <a:pPr algn="ctr">
              <a:buNone/>
            </a:pPr>
            <a:r>
              <a:rPr lang="en-US" i="1" dirty="0" smtClean="0">
                <a:solidFill>
                  <a:srgbClr val="000000"/>
                </a:solidFill>
              </a:rPr>
              <a:t>Chapter 1</a:t>
            </a:r>
          </a:p>
          <a:p>
            <a:pPr algn="ctr">
              <a:buNone/>
            </a:pPr>
            <a:endParaRPr lang="en-US" i="1" dirty="0" smtClean="0">
              <a:solidFill>
                <a:srgbClr val="000000"/>
              </a:solidFill>
            </a:endParaRPr>
          </a:p>
          <a:p>
            <a:pPr>
              <a:buNone/>
            </a:pPr>
            <a:r>
              <a:rPr lang="en-US" sz="2800" i="1" dirty="0" smtClean="0"/>
              <a:t>	</a:t>
            </a:r>
            <a:r>
              <a:rPr lang="en-US" sz="2800" i="1" dirty="0" smtClean="0">
                <a:solidFill>
                  <a:srgbClr val="000000"/>
                </a:solidFill>
              </a:rPr>
              <a:t>		</a:t>
            </a:r>
            <a:r>
              <a:rPr lang="en-US" sz="2800" dirty="0" smtClean="0">
                <a:solidFill>
                  <a:srgbClr val="000000"/>
                </a:solidFill>
                <a:latin typeface="Arial" pitchFamily="34" charset="0"/>
                <a:cs typeface="Arial" pitchFamily="34" charset="0"/>
              </a:rPr>
              <a:t>The elderly passenger sitting on the north-window side of that inexorably moving railway coach was none other than </a:t>
            </a:r>
            <a:r>
              <a:rPr lang="en-US" sz="2800" dirty="0" err="1" smtClean="0">
                <a:solidFill>
                  <a:srgbClr val="000000"/>
                </a:solidFill>
                <a:latin typeface="Arial" pitchFamily="34" charset="0"/>
                <a:cs typeface="Arial" pitchFamily="34" charset="0"/>
              </a:rPr>
              <a:t>Timofey</a:t>
            </a:r>
            <a:r>
              <a:rPr lang="en-US" sz="2800" dirty="0" smtClean="0">
                <a:solidFill>
                  <a:srgbClr val="000000"/>
                </a:solidFill>
                <a:latin typeface="Arial" pitchFamily="34" charset="0"/>
                <a:cs typeface="Arial" pitchFamily="34" charset="0"/>
              </a:rPr>
              <a:t> </a:t>
            </a:r>
            <a:r>
              <a:rPr lang="en-US" sz="2800" dirty="0" err="1" smtClean="0">
                <a:solidFill>
                  <a:srgbClr val="000000"/>
                </a:solidFill>
                <a:latin typeface="Arial" pitchFamily="34" charset="0"/>
                <a:cs typeface="Arial" pitchFamily="34" charset="0"/>
              </a:rPr>
              <a:t>Pnin</a:t>
            </a:r>
            <a:r>
              <a:rPr lang="en-US" sz="2800" dirty="0" smtClean="0">
                <a:solidFill>
                  <a:srgbClr val="000000"/>
                </a:solidFill>
                <a:latin typeface="Arial" pitchFamily="34" charset="0"/>
                <a:cs typeface="Arial" pitchFamily="34" charset="0"/>
              </a:rPr>
              <a:t>…..His sloppy socks were of scarlet wool with lilac lozenges; his conservative black Oxfords had cost him about as much as all the rest of his clothing.</a:t>
            </a:r>
            <a:endParaRPr lang="en-US" sz="2800" dirty="0">
              <a:solidFill>
                <a:srgbClr val="000000"/>
              </a:solidFill>
              <a:latin typeface="Arial" pitchFamily="34" charset="0"/>
              <a:cs typeface="Arial" pitchFamily="34" charset="0"/>
            </a:endParaRPr>
          </a:p>
        </p:txBody>
      </p:sp>
      <p:pic>
        <p:nvPicPr>
          <p:cNvPr id="4" name="Picture 3" descr="images.jpeg"/>
          <p:cNvPicPr>
            <a:picLocks noChangeAspect="1"/>
          </p:cNvPicPr>
          <p:nvPr/>
        </p:nvPicPr>
        <p:blipFill>
          <a:blip r:embed="rId2"/>
          <a:stretch>
            <a:fillRect/>
          </a:stretch>
        </p:blipFill>
        <p:spPr>
          <a:xfrm>
            <a:off x="7492071" y="5211763"/>
            <a:ext cx="903017" cy="804863"/>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000" u="sng" dirty="0" smtClean="0">
                <a:solidFill>
                  <a:schemeClr val="tx1"/>
                </a:solidFill>
                <a:latin typeface="Mia's Scribblings ~"/>
                <a:cs typeface="Mia's Scribblings ~"/>
              </a:rPr>
              <a:t>The Twits</a:t>
            </a:r>
            <a:r>
              <a:rPr lang="en-US" sz="4000" dirty="0" smtClean="0">
                <a:solidFill>
                  <a:schemeClr val="tx1"/>
                </a:solidFill>
                <a:latin typeface="Mia's Scribblings ~"/>
                <a:cs typeface="Mia's Scribblings ~"/>
              </a:rPr>
              <a:t/>
            </a:r>
            <a:br>
              <a:rPr lang="en-US" sz="4000" dirty="0" smtClean="0">
                <a:solidFill>
                  <a:schemeClr val="tx1"/>
                </a:solidFill>
                <a:latin typeface="Mia's Scribblings ~"/>
                <a:cs typeface="Mia's Scribblings ~"/>
              </a:rPr>
            </a:br>
            <a:r>
              <a:rPr lang="en-US" sz="3200" dirty="0" smtClean="0">
                <a:solidFill>
                  <a:schemeClr val="tx1"/>
                </a:solidFill>
                <a:latin typeface="Mia's Scribblings ~"/>
                <a:cs typeface="Mia's Scribblings ~"/>
              </a:rPr>
              <a:t>by </a:t>
            </a:r>
            <a:r>
              <a:rPr lang="en-US" sz="3200" dirty="0" err="1" smtClean="0">
                <a:solidFill>
                  <a:schemeClr val="tx1"/>
                </a:solidFill>
                <a:latin typeface="Mia's Scribblings ~"/>
                <a:cs typeface="Mia's Scribblings ~"/>
              </a:rPr>
              <a:t>Roald</a:t>
            </a:r>
            <a:r>
              <a:rPr lang="en-US" sz="3200" dirty="0" smtClean="0">
                <a:solidFill>
                  <a:schemeClr val="tx1"/>
                </a:solidFill>
                <a:latin typeface="Mia's Scribblings ~"/>
                <a:cs typeface="Mia's Scribblings ~"/>
              </a:rPr>
              <a:t> Dahl</a:t>
            </a:r>
            <a:endParaRPr lang="en-US" sz="3200" dirty="0">
              <a:solidFill>
                <a:schemeClr val="tx1"/>
              </a:solidFill>
              <a:latin typeface="Mia's Scribblings ~"/>
              <a:cs typeface="Mia's Scribblings ~"/>
            </a:endParaRPr>
          </a:p>
        </p:txBody>
      </p:sp>
      <p:sp>
        <p:nvSpPr>
          <p:cNvPr id="3" name="Content Placeholder 2"/>
          <p:cNvSpPr>
            <a:spLocks noGrp="1"/>
          </p:cNvSpPr>
          <p:nvPr>
            <p:ph sz="quarter" idx="13"/>
          </p:nvPr>
        </p:nvSpPr>
        <p:spPr>
          <a:xfrm>
            <a:off x="762000" y="1752600"/>
            <a:ext cx="7633088" cy="3840163"/>
          </a:xfrm>
        </p:spPr>
        <p:txBody>
          <a:bodyPr>
            <a:normAutofit lnSpcReduction="10000"/>
          </a:bodyPr>
          <a:lstStyle/>
          <a:p>
            <a:pPr>
              <a:buNone/>
            </a:pPr>
            <a:r>
              <a:rPr lang="en-US" sz="2353" i="1" dirty="0" smtClean="0">
                <a:solidFill>
                  <a:srgbClr val="000000"/>
                </a:solidFill>
              </a:rPr>
              <a:t>			</a:t>
            </a:r>
            <a:r>
              <a:rPr lang="en-US" sz="2353" dirty="0" smtClean="0">
                <a:solidFill>
                  <a:srgbClr val="000000"/>
                </a:solidFill>
                <a:latin typeface="Arial" pitchFamily="34" charset="0"/>
                <a:cs typeface="Arial" pitchFamily="34" charset="0"/>
              </a:rPr>
              <a:t>Once a week on Wednesdays, the Twits had bird pie for supper. </a:t>
            </a:r>
            <a:r>
              <a:rPr lang="en-US" sz="2353" dirty="0" err="1" smtClean="0">
                <a:solidFill>
                  <a:srgbClr val="000000"/>
                </a:solidFill>
                <a:latin typeface="Arial" pitchFamily="34" charset="0"/>
                <a:cs typeface="Arial" pitchFamily="34" charset="0"/>
              </a:rPr>
              <a:t>Mr</a:t>
            </a:r>
            <a:r>
              <a:rPr lang="en-US" sz="2353" dirty="0" smtClean="0">
                <a:solidFill>
                  <a:srgbClr val="000000"/>
                </a:solidFill>
                <a:latin typeface="Arial" pitchFamily="34" charset="0"/>
                <a:cs typeface="Arial" pitchFamily="34" charset="0"/>
              </a:rPr>
              <a:t> Twit caught the birds and </a:t>
            </a:r>
            <a:r>
              <a:rPr lang="en-US" sz="2353" dirty="0" err="1" smtClean="0">
                <a:solidFill>
                  <a:srgbClr val="000000"/>
                </a:solidFill>
                <a:latin typeface="Arial" pitchFamily="34" charset="0"/>
                <a:cs typeface="Arial" pitchFamily="34" charset="0"/>
              </a:rPr>
              <a:t>Mrs</a:t>
            </a:r>
            <a:r>
              <a:rPr lang="en-US" sz="2353" dirty="0" smtClean="0">
                <a:solidFill>
                  <a:srgbClr val="000000"/>
                </a:solidFill>
                <a:latin typeface="Arial" pitchFamily="34" charset="0"/>
                <a:cs typeface="Arial" pitchFamily="34" charset="0"/>
              </a:rPr>
              <a:t> Twit cooked them. </a:t>
            </a:r>
          </a:p>
          <a:p>
            <a:pPr>
              <a:buNone/>
            </a:pPr>
            <a:r>
              <a:rPr lang="en-US" sz="2353" dirty="0" smtClean="0">
                <a:solidFill>
                  <a:srgbClr val="000000"/>
                </a:solidFill>
                <a:latin typeface="Arial" pitchFamily="34" charset="0"/>
                <a:cs typeface="Arial" pitchFamily="34" charset="0"/>
              </a:rPr>
              <a:t>    	</a:t>
            </a:r>
            <a:r>
              <a:rPr lang="en-US" sz="2353" dirty="0" err="1" smtClean="0">
                <a:solidFill>
                  <a:srgbClr val="000000"/>
                </a:solidFill>
                <a:latin typeface="Arial" pitchFamily="34" charset="0"/>
                <a:cs typeface="Arial" pitchFamily="34" charset="0"/>
              </a:rPr>
              <a:t>Mr</a:t>
            </a:r>
            <a:r>
              <a:rPr lang="en-US" sz="2353" dirty="0" smtClean="0">
                <a:solidFill>
                  <a:srgbClr val="000000"/>
                </a:solidFill>
                <a:latin typeface="Arial" pitchFamily="34" charset="0"/>
                <a:cs typeface="Arial" pitchFamily="34" charset="0"/>
              </a:rPr>
              <a:t> Twit was good at catching birds. On the day before Bird Pie day, he would put the ladder up against the big dead tree and climb into its vast branches. With a bucket of glue and a paint brush. The glue he used was something called </a:t>
            </a:r>
            <a:r>
              <a:rPr lang="en-US" sz="2353" dirty="0" err="1" smtClean="0">
                <a:solidFill>
                  <a:srgbClr val="000000"/>
                </a:solidFill>
                <a:latin typeface="Arial" pitchFamily="34" charset="0"/>
                <a:cs typeface="Arial" pitchFamily="34" charset="0"/>
              </a:rPr>
              <a:t>Hugtight</a:t>
            </a:r>
            <a:r>
              <a:rPr lang="en-US" sz="2353" dirty="0" smtClean="0">
                <a:solidFill>
                  <a:srgbClr val="000000"/>
                </a:solidFill>
                <a:latin typeface="Arial" pitchFamily="34" charset="0"/>
                <a:cs typeface="Arial" pitchFamily="34" charset="0"/>
              </a:rPr>
              <a:t> and it was stickier than any other glue in the world. He would paint it along the tops of the branches and then go away. </a:t>
            </a:r>
          </a:p>
        </p:txBody>
      </p:sp>
      <p:pic>
        <p:nvPicPr>
          <p:cNvPr id="4" name="Picture 3" descr="images.jpeg"/>
          <p:cNvPicPr>
            <a:picLocks noChangeAspect="1"/>
          </p:cNvPicPr>
          <p:nvPr/>
        </p:nvPicPr>
        <p:blipFill>
          <a:blip r:embed="rId2"/>
          <a:stretch>
            <a:fillRect/>
          </a:stretch>
        </p:blipFill>
        <p:spPr>
          <a:xfrm>
            <a:off x="7631383" y="5334000"/>
            <a:ext cx="903017" cy="804863"/>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000" u="sng" dirty="0" smtClean="0">
                <a:solidFill>
                  <a:schemeClr val="tx1"/>
                </a:solidFill>
                <a:latin typeface="Mia's Scribblings ~"/>
                <a:cs typeface="Mia's Scribblings ~"/>
              </a:rPr>
              <a:t>The Ghost Upon the Rail</a:t>
            </a:r>
            <a:r>
              <a:rPr lang="en-US" sz="4000" dirty="0" smtClean="0">
                <a:solidFill>
                  <a:schemeClr val="tx1"/>
                </a:solidFill>
                <a:latin typeface="Mia's Scribblings ~"/>
                <a:cs typeface="Mia's Scribblings ~"/>
              </a:rPr>
              <a:t/>
            </a:r>
            <a:br>
              <a:rPr lang="en-US" sz="4000" dirty="0" smtClean="0">
                <a:solidFill>
                  <a:schemeClr val="tx1"/>
                </a:solidFill>
                <a:latin typeface="Mia's Scribblings ~"/>
                <a:cs typeface="Mia's Scribblings ~"/>
              </a:rPr>
            </a:br>
            <a:r>
              <a:rPr lang="en-US" sz="3200" dirty="0" smtClean="0">
                <a:solidFill>
                  <a:schemeClr val="tx1"/>
                </a:solidFill>
                <a:latin typeface="Mia's Scribblings ~"/>
                <a:cs typeface="Mia's Scribblings ~"/>
              </a:rPr>
              <a:t>by Henry Lawson</a:t>
            </a:r>
            <a:endParaRPr lang="en-US" sz="3200" dirty="0">
              <a:solidFill>
                <a:schemeClr val="tx1"/>
              </a:solidFill>
              <a:latin typeface="Mia's Scribblings ~"/>
              <a:cs typeface="Mia's Scribblings ~"/>
            </a:endParaRPr>
          </a:p>
        </p:txBody>
      </p:sp>
      <p:sp>
        <p:nvSpPr>
          <p:cNvPr id="3" name="Content Placeholder 2"/>
          <p:cNvSpPr>
            <a:spLocks noGrp="1"/>
          </p:cNvSpPr>
          <p:nvPr>
            <p:ph sz="quarter" idx="13"/>
          </p:nvPr>
        </p:nvSpPr>
        <p:spPr>
          <a:xfrm>
            <a:off x="762000" y="1752600"/>
            <a:ext cx="7633088" cy="3840163"/>
          </a:xfrm>
        </p:spPr>
        <p:txBody>
          <a:bodyPr>
            <a:normAutofit/>
          </a:bodyPr>
          <a:lstStyle/>
          <a:p>
            <a:pPr>
              <a:buNone/>
            </a:pPr>
            <a:r>
              <a:rPr lang="en-US" sz="2353" i="1" dirty="0" smtClean="0">
                <a:solidFill>
                  <a:srgbClr val="000000"/>
                </a:solidFill>
              </a:rPr>
              <a:t>			</a:t>
            </a:r>
            <a:r>
              <a:rPr lang="en-US" sz="2400" dirty="0" smtClean="0">
                <a:solidFill>
                  <a:srgbClr val="000000"/>
                </a:solidFill>
                <a:latin typeface="Arial" pitchFamily="34" charset="0"/>
                <a:cs typeface="Arial" pitchFamily="34" charset="0"/>
              </a:rPr>
              <a:t>Having eaten his supper, the old man rose from his chair, put on his hat and left his abode. In reply to his wife’s question, ‘Where are you going?’ he said ‘To </a:t>
            </a:r>
            <a:r>
              <a:rPr lang="en-US" sz="2400" dirty="0" err="1" smtClean="0">
                <a:solidFill>
                  <a:srgbClr val="000000"/>
                </a:solidFill>
                <a:latin typeface="Arial" pitchFamily="34" charset="0"/>
                <a:cs typeface="Arial" pitchFamily="34" charset="0"/>
              </a:rPr>
              <a:t>Mr</a:t>
            </a:r>
            <a:r>
              <a:rPr lang="en-US" sz="2400" dirty="0" smtClean="0">
                <a:solidFill>
                  <a:srgbClr val="000000"/>
                </a:solidFill>
                <a:latin typeface="Arial" pitchFamily="34" charset="0"/>
                <a:cs typeface="Arial" pitchFamily="34" charset="0"/>
              </a:rPr>
              <a:t> Smith’s; I’ll be home in an hour or so. I have business as I told you to transact.’</a:t>
            </a:r>
          </a:p>
          <a:p>
            <a:pPr>
              <a:buNone/>
            </a:pPr>
            <a:r>
              <a:rPr lang="en-US" sz="2400" dirty="0" smtClean="0">
                <a:solidFill>
                  <a:srgbClr val="000000"/>
                </a:solidFill>
                <a:latin typeface="Arial" pitchFamily="34" charset="0"/>
                <a:cs typeface="Arial" pitchFamily="34" charset="0"/>
              </a:rPr>
              <a:t>		The old woman suggested that he could surely wait till the morning; but he took no heed of her and walked away. </a:t>
            </a:r>
          </a:p>
          <a:p>
            <a:pPr>
              <a:buNone/>
            </a:pPr>
            <a:r>
              <a:rPr lang="en-US" sz="2400" dirty="0" smtClean="0">
                <a:solidFill>
                  <a:srgbClr val="000000"/>
                </a:solidFill>
              </a:rPr>
              <a:t>    	</a:t>
            </a:r>
          </a:p>
        </p:txBody>
      </p:sp>
      <p:pic>
        <p:nvPicPr>
          <p:cNvPr id="4" name="Picture 3" descr="images.jpeg"/>
          <p:cNvPicPr>
            <a:picLocks noChangeAspect="1"/>
          </p:cNvPicPr>
          <p:nvPr/>
        </p:nvPicPr>
        <p:blipFill>
          <a:blip r:embed="rId2"/>
          <a:stretch>
            <a:fillRect/>
          </a:stretch>
        </p:blipFill>
        <p:spPr>
          <a:xfrm>
            <a:off x="7631383" y="5334000"/>
            <a:ext cx="903017" cy="804863"/>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685800"/>
            <a:ext cx="5251827" cy="5257800"/>
          </a:xfrm>
        </p:spPr>
        <p:txBody>
          <a:bodyPr>
            <a:normAutofit fontScale="92500" lnSpcReduction="10000"/>
          </a:bodyPr>
          <a:lstStyle/>
          <a:p>
            <a:pPr>
              <a:buNone/>
            </a:pPr>
            <a:r>
              <a:rPr lang="en-US" sz="3600" dirty="0" smtClean="0"/>
              <a:t>	</a:t>
            </a:r>
            <a:r>
              <a:rPr lang="en-US" sz="3600" dirty="0" smtClean="0">
                <a:solidFill>
                  <a:schemeClr val="tx1"/>
                </a:solidFill>
                <a:latin typeface="Arial" pitchFamily="34" charset="0"/>
                <a:cs typeface="Arial" pitchFamily="34" charset="0"/>
              </a:rPr>
              <a:t>Sometimes it’s ok to read books that are a bit easy for us, if we are interested in them. </a:t>
            </a:r>
          </a:p>
          <a:p>
            <a:pPr>
              <a:buNone/>
            </a:pPr>
            <a:endParaRPr lang="en-US" sz="3600" dirty="0" smtClean="0">
              <a:solidFill>
                <a:schemeClr val="tx1"/>
              </a:solidFill>
              <a:latin typeface="Arial" pitchFamily="34" charset="0"/>
              <a:cs typeface="Arial" pitchFamily="34" charset="0"/>
            </a:endParaRPr>
          </a:p>
          <a:p>
            <a:pPr>
              <a:buNone/>
            </a:pPr>
            <a:r>
              <a:rPr lang="en-US" sz="3600" dirty="0" smtClean="0">
                <a:solidFill>
                  <a:schemeClr val="tx1"/>
                </a:solidFill>
                <a:latin typeface="Arial" pitchFamily="34" charset="0"/>
                <a:cs typeface="Arial" pitchFamily="34" charset="0"/>
              </a:rPr>
              <a:t>	We should try to read books that help us improve our reading and teach us new words – just right books are the best for that. </a:t>
            </a:r>
          </a:p>
          <a:p>
            <a:pPr>
              <a:buNone/>
            </a:pPr>
            <a:endParaRPr lang="en-US" dirty="0" smtClean="0"/>
          </a:p>
        </p:txBody>
      </p:sp>
      <p:pic>
        <p:nvPicPr>
          <p:cNvPr id="4" name="Picture 3"/>
          <p:cNvPicPr>
            <a:picLocks noChangeAspect="1"/>
          </p:cNvPicPr>
          <p:nvPr/>
        </p:nvPicPr>
        <p:blipFill>
          <a:blip r:embed="rId2"/>
          <a:stretch>
            <a:fillRect/>
          </a:stretch>
        </p:blipFill>
        <p:spPr>
          <a:xfrm>
            <a:off x="5709027" y="685800"/>
            <a:ext cx="2977773" cy="3007852"/>
          </a:xfrm>
          <a:prstGeom prst="rect">
            <a:avLst/>
          </a:prstGeom>
        </p:spPr>
      </p:pic>
      <p:sp>
        <p:nvSpPr>
          <p:cNvPr id="6" name="TextBox 5"/>
          <p:cNvSpPr txBox="1"/>
          <p:nvPr/>
        </p:nvSpPr>
        <p:spPr>
          <a:xfrm>
            <a:off x="5562600" y="4343400"/>
            <a:ext cx="3352800" cy="2031325"/>
          </a:xfrm>
          <a:prstGeom prst="rect">
            <a:avLst/>
          </a:prstGeom>
          <a:noFill/>
        </p:spPr>
        <p:txBody>
          <a:bodyPr wrap="square" rtlCol="0">
            <a:spAutoFit/>
          </a:bodyPr>
          <a:lstStyle/>
          <a:p>
            <a:pPr algn="ctr"/>
            <a:r>
              <a:rPr lang="en-US" sz="5400" dirty="0" smtClean="0">
                <a:latin typeface="Arial" pitchFamily="34" charset="0"/>
                <a:cs typeface="Arial" pitchFamily="34" charset="0"/>
              </a:rPr>
              <a:t>HAPPY </a:t>
            </a:r>
          </a:p>
          <a:p>
            <a:pPr algn="ctr"/>
            <a:r>
              <a:rPr lang="en-US" sz="5400" dirty="0" smtClean="0">
                <a:latin typeface="Arial" pitchFamily="34" charset="0"/>
                <a:cs typeface="Arial" pitchFamily="34" charset="0"/>
              </a:rPr>
              <a:t>READING</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b="1" dirty="0" smtClean="0">
                <a:solidFill>
                  <a:srgbClr val="000000"/>
                </a:solidFill>
                <a:latin typeface="Handwriting - Dakota"/>
                <a:cs typeface="Handwriting - Dakota"/>
              </a:rPr>
              <a:t>Independent reading is….</a:t>
            </a:r>
            <a:endParaRPr lang="en-US" sz="4800" b="1" dirty="0">
              <a:solidFill>
                <a:srgbClr val="000000"/>
              </a:solidFill>
              <a:latin typeface="Handwriting - Dakota"/>
              <a:cs typeface="Handwriting - Dakota"/>
            </a:endParaRPr>
          </a:p>
        </p:txBody>
      </p:sp>
      <p:sp>
        <p:nvSpPr>
          <p:cNvPr id="3" name="Content Placeholder 2"/>
          <p:cNvSpPr>
            <a:spLocks noGrp="1"/>
          </p:cNvSpPr>
          <p:nvPr>
            <p:ph sz="quarter" idx="13"/>
          </p:nvPr>
        </p:nvSpPr>
        <p:spPr>
          <a:xfrm>
            <a:off x="479587" y="1125940"/>
            <a:ext cx="8229600" cy="4572000"/>
          </a:xfrm>
        </p:spPr>
        <p:txBody>
          <a:bodyPr>
            <a:normAutofit fontScale="92500" lnSpcReduction="10000"/>
          </a:bodyPr>
          <a:lstStyle/>
          <a:p>
            <a:endParaRPr lang="en-US" sz="3200" dirty="0" smtClean="0">
              <a:latin typeface="Handwriting - Dakota"/>
              <a:cs typeface="Handwriting - Dakota"/>
            </a:endParaRPr>
          </a:p>
          <a:p>
            <a:r>
              <a:rPr lang="en-US" sz="3200" dirty="0" smtClean="0">
                <a:solidFill>
                  <a:srgbClr val="000000"/>
                </a:solidFill>
                <a:latin typeface="Handwriting - Dakota"/>
                <a:cs typeface="Handwriting - Dakota"/>
              </a:rPr>
              <a:t>Choosing a text that is right for you.  </a:t>
            </a:r>
          </a:p>
          <a:p>
            <a:r>
              <a:rPr lang="en-US" sz="3200" dirty="0" smtClean="0">
                <a:solidFill>
                  <a:srgbClr val="000000"/>
                </a:solidFill>
                <a:latin typeface="Handwriting - Dakota"/>
                <a:cs typeface="Handwriting - Dakota"/>
              </a:rPr>
              <a:t>Spending time reading the text.</a:t>
            </a:r>
          </a:p>
          <a:p>
            <a:r>
              <a:rPr lang="en-US" sz="3200" dirty="0" smtClean="0">
                <a:solidFill>
                  <a:srgbClr val="000000"/>
                </a:solidFill>
                <a:latin typeface="Handwriting - Dakota"/>
                <a:cs typeface="Handwriting - Dakota"/>
              </a:rPr>
              <a:t>Using strategies to understand the text. </a:t>
            </a:r>
          </a:p>
          <a:p>
            <a:r>
              <a:rPr lang="en-US" sz="3200" dirty="0" smtClean="0">
                <a:solidFill>
                  <a:srgbClr val="000000"/>
                </a:solidFill>
                <a:latin typeface="Handwriting - Dakota"/>
                <a:cs typeface="Handwriting - Dakota"/>
              </a:rPr>
              <a:t>Reflecting on your reading of </a:t>
            </a:r>
          </a:p>
          <a:p>
            <a:pPr>
              <a:buNone/>
            </a:pPr>
            <a:r>
              <a:rPr lang="en-US" sz="3200" dirty="0" smtClean="0">
                <a:solidFill>
                  <a:srgbClr val="000000"/>
                </a:solidFill>
                <a:latin typeface="Handwriting - Dakota"/>
                <a:cs typeface="Handwriting - Dakota"/>
              </a:rPr>
              <a:t>  the text</a:t>
            </a:r>
          </a:p>
          <a:p>
            <a:r>
              <a:rPr lang="en-US" sz="3200" dirty="0" smtClean="0">
                <a:solidFill>
                  <a:srgbClr val="000000"/>
                </a:solidFill>
                <a:latin typeface="Handwriting - Dakota"/>
                <a:cs typeface="Handwriting - Dakota"/>
              </a:rPr>
              <a:t>Talking to others about the </a:t>
            </a:r>
          </a:p>
          <a:p>
            <a:pPr>
              <a:buNone/>
            </a:pPr>
            <a:r>
              <a:rPr lang="en-US" sz="3200" dirty="0" smtClean="0">
                <a:solidFill>
                  <a:srgbClr val="000000"/>
                </a:solidFill>
                <a:latin typeface="Handwriting - Dakota"/>
                <a:cs typeface="Handwriting - Dakota"/>
              </a:rPr>
              <a:t>  text</a:t>
            </a:r>
          </a:p>
          <a:p>
            <a:r>
              <a:rPr lang="en-US" sz="3200" dirty="0" smtClean="0">
                <a:solidFill>
                  <a:srgbClr val="000000"/>
                </a:solidFill>
                <a:latin typeface="Handwriting - Dakota"/>
                <a:cs typeface="Handwriting - Dakota"/>
              </a:rPr>
              <a:t>Improving your reading skills</a:t>
            </a:r>
          </a:p>
          <a:p>
            <a:endParaRPr lang="en-US" sz="3200" dirty="0" smtClean="0">
              <a:latin typeface="Handwriting - Dakota"/>
              <a:cs typeface="Handwriting - Dakota"/>
            </a:endParaRPr>
          </a:p>
          <a:p>
            <a:endParaRPr lang="en-US" sz="3200" dirty="0" smtClean="0">
              <a:latin typeface="Handwriting - Dakota"/>
              <a:cs typeface="Handwriting - Dakota"/>
            </a:endParaRPr>
          </a:p>
          <a:p>
            <a:endParaRPr lang="en-US" sz="3200" dirty="0" smtClean="0">
              <a:latin typeface="Handwriting - Dakota"/>
              <a:cs typeface="Handwriting - Dakota"/>
            </a:endParaRPr>
          </a:p>
          <a:p>
            <a:endParaRPr lang="en-US" sz="3200" dirty="0" smtClean="0">
              <a:latin typeface="Handwriting - Dakota"/>
              <a:cs typeface="Handwriting - Dakota"/>
            </a:endParaRPr>
          </a:p>
          <a:p>
            <a:endParaRPr lang="en-US" sz="3200" dirty="0" smtClean="0">
              <a:latin typeface="Handwriting - Dakota"/>
              <a:cs typeface="Handwriting - Dakota"/>
            </a:endParaRPr>
          </a:p>
          <a:p>
            <a:endParaRPr lang="en-US" sz="3200" dirty="0">
              <a:latin typeface="Handwriting - Dakota"/>
              <a:cs typeface="Handwriting - Dakota"/>
            </a:endParaRPr>
          </a:p>
        </p:txBody>
      </p:sp>
      <p:pic>
        <p:nvPicPr>
          <p:cNvPr id="6" name="Picture 5" descr="images.jpeg"/>
          <p:cNvPicPr>
            <a:picLocks noChangeAspect="1"/>
          </p:cNvPicPr>
          <p:nvPr/>
        </p:nvPicPr>
        <p:blipFill>
          <a:blip r:embed="rId3"/>
          <a:stretch>
            <a:fillRect/>
          </a:stretch>
        </p:blipFill>
        <p:spPr>
          <a:xfrm>
            <a:off x="6980238" y="4470400"/>
            <a:ext cx="1752600" cy="15621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57200" y="503238"/>
            <a:ext cx="7848600" cy="5592762"/>
          </a:xfrm>
        </p:spPr>
        <p:txBody>
          <a:bodyPr>
            <a:noAutofit/>
          </a:bodyPr>
          <a:lstStyle/>
          <a:p>
            <a:pPr marL="0" indent="0" algn="ctr">
              <a:buNone/>
            </a:pPr>
            <a:r>
              <a:rPr lang="en-US" sz="4800" b="1" dirty="0" smtClean="0">
                <a:solidFill>
                  <a:srgbClr val="000000"/>
                </a:solidFill>
                <a:latin typeface="Mia's Scribblings ~"/>
                <a:cs typeface="Mia's Scribblings ~"/>
              </a:rPr>
              <a:t>So, choosing a ‘Just Right’ book is really important ..</a:t>
            </a:r>
          </a:p>
          <a:p>
            <a:pPr algn="ctr">
              <a:buNone/>
            </a:pPr>
            <a:r>
              <a:rPr lang="en-US" sz="4800" b="1" dirty="0" smtClean="0">
                <a:solidFill>
                  <a:srgbClr val="000000"/>
                </a:solidFill>
                <a:latin typeface="Mia's Scribblings ~"/>
                <a:cs typeface="Mia's Scribblings ~"/>
              </a:rPr>
              <a:t>–</a:t>
            </a:r>
          </a:p>
          <a:p>
            <a:pPr algn="ctr">
              <a:buNone/>
            </a:pPr>
            <a:r>
              <a:rPr lang="en-US" sz="4800" b="1" dirty="0" smtClean="0">
                <a:solidFill>
                  <a:srgbClr val="000000"/>
                </a:solidFill>
                <a:latin typeface="Mia's Scribblings ~"/>
                <a:cs typeface="Mia's Scribblings ~"/>
              </a:rPr>
              <a:t>–</a:t>
            </a:r>
          </a:p>
          <a:p>
            <a:pPr algn="ctr">
              <a:buNone/>
            </a:pPr>
            <a:r>
              <a:rPr lang="en-US" sz="4800" b="1" dirty="0" smtClean="0">
                <a:solidFill>
                  <a:srgbClr val="000000"/>
                </a:solidFill>
                <a:latin typeface="Mia's Scribblings ~"/>
                <a:cs typeface="Mia's Scribblings ~"/>
              </a:rPr>
              <a:t>not too easy, not too difficult</a:t>
            </a:r>
            <a:endParaRPr lang="en-US" sz="4800" b="1" dirty="0">
              <a:solidFill>
                <a:srgbClr val="000000"/>
              </a:solidFill>
              <a:latin typeface="Mia's Scribblings ~"/>
              <a:cs typeface="Mia's Scribblings ~"/>
            </a:endParaRPr>
          </a:p>
        </p:txBody>
      </p:sp>
      <p:sp>
        <p:nvSpPr>
          <p:cNvPr id="6" name="Content Placeholder 5"/>
          <p:cNvSpPr>
            <a:spLocks noGrp="1"/>
          </p:cNvSpPr>
          <p:nvPr>
            <p:ph sz="half" idx="13"/>
          </p:nvPr>
        </p:nvSpPr>
        <p:spPr>
          <a:xfrm>
            <a:off x="654050" y="4353673"/>
            <a:ext cx="7848600" cy="1742327"/>
          </a:xfrm>
        </p:spPr>
        <p:txBody>
          <a:bodyPr>
            <a:normAutofit/>
          </a:bodyPr>
          <a:lstStyle/>
          <a:p>
            <a:endParaRPr lang="en-US" dirty="0" smtClean="0"/>
          </a:p>
          <a:p>
            <a:endParaRPr lang="en-US" sz="2800" dirty="0" smtClean="0">
              <a:solidFill>
                <a:srgbClr val="000000"/>
              </a:solidFill>
              <a:latin typeface="Mia's Scribblings ~"/>
              <a:cs typeface="Mia's Scribblings ~"/>
            </a:endParaRPr>
          </a:p>
          <a:p>
            <a:endParaRPr lang="en-US" sz="2800" dirty="0" smtClean="0">
              <a:solidFill>
                <a:srgbClr val="000000"/>
              </a:solidFill>
              <a:latin typeface="Mia's Scribblings ~"/>
              <a:cs typeface="Mia's Scribblings ~"/>
            </a:endParaRPr>
          </a:p>
        </p:txBody>
      </p:sp>
      <p:pic>
        <p:nvPicPr>
          <p:cNvPr id="7" name="Picture 6" descr="images.jpeg"/>
          <p:cNvPicPr>
            <a:picLocks noChangeAspect="1"/>
          </p:cNvPicPr>
          <p:nvPr/>
        </p:nvPicPr>
        <p:blipFill>
          <a:blip r:embed="rId2"/>
          <a:stretch>
            <a:fillRect/>
          </a:stretch>
        </p:blipFill>
        <p:spPr>
          <a:xfrm>
            <a:off x="3810000" y="3199077"/>
            <a:ext cx="1295400" cy="115459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89400" y="2971800"/>
            <a:ext cx="4597400" cy="3606800"/>
          </a:xfrm>
        </p:spPr>
        <p:txBody>
          <a:bodyPr>
            <a:noAutofit/>
          </a:bodyPr>
          <a:lstStyle/>
          <a:p>
            <a:pPr algn="ctr"/>
            <a:r>
              <a:rPr sz="6600" dirty="0" smtClean="0">
                <a:solidFill>
                  <a:srgbClr val="000000"/>
                </a:solidFill>
                <a:latin typeface="Mia's Scribblings ~"/>
                <a:cs typeface="Mia's Scribblings ~"/>
              </a:rPr>
              <a:t>So how do you</a:t>
            </a:r>
            <a:br>
              <a:rPr sz="6600" dirty="0" smtClean="0">
                <a:solidFill>
                  <a:srgbClr val="000000"/>
                </a:solidFill>
                <a:latin typeface="Mia's Scribblings ~"/>
                <a:cs typeface="Mia's Scribblings ~"/>
              </a:rPr>
            </a:br>
            <a:r>
              <a:rPr sz="6600" dirty="0" smtClean="0">
                <a:solidFill>
                  <a:srgbClr val="000000"/>
                </a:solidFill>
                <a:latin typeface="Mia's Scribblings ~"/>
                <a:cs typeface="Mia's Scribblings ~"/>
              </a:rPr>
              <a:t> choose a 'Just Right'  book?</a:t>
            </a:r>
            <a:r>
              <a:rPr lang="en-US" sz="2000" dirty="0" smtClean="0">
                <a:solidFill>
                  <a:srgbClr val="000000"/>
                </a:solidFill>
                <a:latin typeface="Mia's Scribblings ~"/>
                <a:cs typeface="Mia's Scribblings ~"/>
              </a:rPr>
              <a:t> </a:t>
            </a:r>
            <a:r>
              <a:rPr lang="en-US" sz="6600" dirty="0" smtClean="0">
                <a:solidFill>
                  <a:srgbClr val="000000"/>
                </a:solidFill>
                <a:latin typeface="Mia's Scribblings ~"/>
                <a:cs typeface="Mia's Scribblings ~"/>
              </a:rPr>
              <a:t/>
            </a:r>
            <a:br>
              <a:rPr lang="en-US" sz="6600" dirty="0" smtClean="0">
                <a:solidFill>
                  <a:srgbClr val="000000"/>
                </a:solidFill>
                <a:latin typeface="Mia's Scribblings ~"/>
                <a:cs typeface="Mia's Scribblings ~"/>
              </a:rPr>
            </a:br>
            <a:r>
              <a:rPr lang="en-US" sz="6600" dirty="0" smtClean="0">
                <a:solidFill>
                  <a:srgbClr val="000000"/>
                </a:solidFill>
                <a:latin typeface="Mia's Scribblings ~"/>
                <a:cs typeface="Mia's Scribblings ~"/>
              </a:rPr>
              <a:t/>
            </a:r>
            <a:br>
              <a:rPr lang="en-US" sz="6600" dirty="0" smtClean="0">
                <a:solidFill>
                  <a:srgbClr val="000000"/>
                </a:solidFill>
                <a:latin typeface="Mia's Scribblings ~"/>
                <a:cs typeface="Mia's Scribblings ~"/>
              </a:rPr>
            </a:br>
            <a:r>
              <a:rPr lang="en-US" sz="2000" dirty="0" smtClean="0">
                <a:solidFill>
                  <a:srgbClr val="000000"/>
                </a:solidFill>
                <a:latin typeface="Mia's Scribblings ~"/>
                <a:cs typeface="Mia's Scribblings ~"/>
              </a:rPr>
              <a:t>Pair and Share</a:t>
            </a:r>
            <a:endParaRPr lang="en-US" sz="6600" dirty="0">
              <a:solidFill>
                <a:srgbClr val="000000"/>
              </a:solidFill>
              <a:latin typeface="Mia's Scribblings ~"/>
              <a:cs typeface="Mia's Scribblings ~"/>
            </a:endParaRPr>
          </a:p>
        </p:txBody>
      </p:sp>
      <p:pic>
        <p:nvPicPr>
          <p:cNvPr id="7" name="Picture 6"/>
          <p:cNvPicPr>
            <a:picLocks noChangeAspect="1"/>
          </p:cNvPicPr>
          <p:nvPr/>
        </p:nvPicPr>
        <p:blipFill>
          <a:blip r:embed="rId3"/>
          <a:stretch>
            <a:fillRect/>
          </a:stretch>
        </p:blipFill>
        <p:spPr>
          <a:xfrm>
            <a:off x="457200" y="838200"/>
            <a:ext cx="3632200" cy="55118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solidFill>
                  <a:schemeClr val="tx1"/>
                </a:solidFill>
                <a:latin typeface="Arial" pitchFamily="34" charset="0"/>
                <a:cs typeface="Arial" pitchFamily="34" charset="0"/>
              </a:rPr>
              <a:t>How to Choose A Just Right Book</a:t>
            </a:r>
            <a:endParaRPr lang="en-US" dirty="0">
              <a:solidFill>
                <a:schemeClr val="tx1"/>
              </a:solidFill>
              <a:latin typeface="Arial" pitchFamily="34" charset="0"/>
              <a:cs typeface="Arial" pitchFamily="34" charset="0"/>
            </a:endParaRPr>
          </a:p>
        </p:txBody>
      </p:sp>
      <p:sp>
        <p:nvSpPr>
          <p:cNvPr id="2" name="Content Placeholder 1"/>
          <p:cNvSpPr>
            <a:spLocks noGrp="1"/>
          </p:cNvSpPr>
          <p:nvPr>
            <p:ph sz="quarter" idx="13"/>
          </p:nvPr>
        </p:nvSpPr>
        <p:spPr>
          <a:xfrm>
            <a:off x="457200" y="2133600"/>
            <a:ext cx="8229600" cy="4572000"/>
          </a:xfrm>
        </p:spPr>
        <p:txBody>
          <a:bodyPr/>
          <a:lstStyle/>
          <a:p>
            <a:pPr marL="457200" indent="-457200">
              <a:buAutoNum type="arabicPeriod"/>
            </a:pPr>
            <a:r>
              <a:rPr lang="en-US" sz="2800" dirty="0" smtClean="0">
                <a:solidFill>
                  <a:srgbClr val="000000"/>
                </a:solidFill>
                <a:latin typeface="Arial" pitchFamily="34" charset="0"/>
                <a:cs typeface="Arial" pitchFamily="34" charset="0"/>
              </a:rPr>
              <a:t>Look at the cover</a:t>
            </a:r>
          </a:p>
          <a:p>
            <a:pPr marL="457200" indent="-457200">
              <a:buAutoNum type="arabicPeriod"/>
            </a:pPr>
            <a:r>
              <a:rPr lang="en-US" sz="2800" dirty="0" smtClean="0">
                <a:solidFill>
                  <a:srgbClr val="000000"/>
                </a:solidFill>
                <a:latin typeface="Arial" pitchFamily="34" charset="0"/>
                <a:cs typeface="Arial" pitchFamily="34" charset="0"/>
              </a:rPr>
              <a:t>Read the title and the author’s name</a:t>
            </a:r>
          </a:p>
          <a:p>
            <a:pPr marL="457200" indent="-457200">
              <a:buAutoNum type="arabicPeriod"/>
            </a:pPr>
            <a:r>
              <a:rPr lang="en-US" sz="2800" dirty="0" smtClean="0">
                <a:solidFill>
                  <a:srgbClr val="000000"/>
                </a:solidFill>
                <a:latin typeface="Arial" pitchFamily="34" charset="0"/>
                <a:cs typeface="Arial" pitchFamily="34" charset="0"/>
              </a:rPr>
              <a:t>Read the blurb at the back</a:t>
            </a:r>
          </a:p>
          <a:p>
            <a:pPr marL="457200" indent="-457200">
              <a:buAutoNum type="arabicPeriod"/>
            </a:pPr>
            <a:r>
              <a:rPr lang="en-US" sz="2800" dirty="0" smtClean="0">
                <a:solidFill>
                  <a:srgbClr val="000000"/>
                </a:solidFill>
                <a:latin typeface="Arial" pitchFamily="34" charset="0"/>
                <a:cs typeface="Arial" pitchFamily="34" charset="0"/>
              </a:rPr>
              <a:t>Flip through the book</a:t>
            </a:r>
          </a:p>
          <a:p>
            <a:pPr marL="457200" indent="-457200">
              <a:buAutoNum type="arabicPeriod"/>
            </a:pPr>
            <a:r>
              <a:rPr lang="en-US" sz="2800" dirty="0" smtClean="0">
                <a:solidFill>
                  <a:srgbClr val="000000"/>
                </a:solidFill>
                <a:latin typeface="Arial" pitchFamily="34" charset="0"/>
                <a:cs typeface="Arial" pitchFamily="34" charset="0"/>
              </a:rPr>
              <a:t>Read  a paragraph or a page (about 100 words)</a:t>
            </a:r>
          </a:p>
          <a:p>
            <a:pPr marL="457200" indent="-457200">
              <a:buAutoNum type="arabicPeriod"/>
            </a:pPr>
            <a:r>
              <a:rPr lang="en-US" sz="2800" b="1" dirty="0" smtClean="0">
                <a:solidFill>
                  <a:srgbClr val="000000"/>
                </a:solidFill>
                <a:latin typeface="Arial" pitchFamily="34" charset="0"/>
                <a:cs typeface="Arial" pitchFamily="34" charset="0"/>
              </a:rPr>
              <a:t>Use the 5 word rule</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D0D0D"/>
                </a:solidFill>
                <a:latin typeface="Mia's Scribblings ~"/>
                <a:cs typeface="Mia's Scribblings ~"/>
              </a:rPr>
              <a:t>Use The ‘5 Word’</a:t>
            </a:r>
            <a:r>
              <a:rPr dirty="0" smtClean="0">
                <a:solidFill>
                  <a:srgbClr val="0D0D0D"/>
                </a:solidFill>
                <a:latin typeface="Mia's Scribblings ~"/>
                <a:cs typeface="Mia's Scribblings ~"/>
              </a:rPr>
              <a:t> rule</a:t>
            </a:r>
            <a:endParaRPr lang="en-US" dirty="0">
              <a:solidFill>
                <a:srgbClr val="0D0D0D"/>
              </a:solidFill>
              <a:latin typeface="Mia's Scribblings ~"/>
              <a:cs typeface="Mia's Scribblings ~"/>
            </a:endParaRPr>
          </a:p>
        </p:txBody>
      </p:sp>
      <p:sp>
        <p:nvSpPr>
          <p:cNvPr id="3" name="Content Placeholder 2"/>
          <p:cNvSpPr>
            <a:spLocks noGrp="1"/>
          </p:cNvSpPr>
          <p:nvPr>
            <p:ph sz="quarter" idx="13"/>
          </p:nvPr>
        </p:nvSpPr>
        <p:spPr>
          <a:xfrm>
            <a:off x="457201" y="1752600"/>
            <a:ext cx="4191000" cy="4648200"/>
          </a:xfrm>
        </p:spPr>
        <p:txBody>
          <a:bodyPr numCol="1">
            <a:normAutofit fontScale="92500" lnSpcReduction="20000"/>
          </a:bodyPr>
          <a:lstStyle/>
          <a:p>
            <a:pPr marL="457200" indent="-457200">
              <a:spcBef>
                <a:spcPts val="0"/>
              </a:spcBef>
              <a:spcAft>
                <a:spcPts val="1200"/>
              </a:spcAft>
              <a:buAutoNum type="arabicPeriod"/>
            </a:pPr>
            <a:r>
              <a:rPr lang="en-US" sz="2811" b="1" dirty="0" smtClean="0">
                <a:solidFill>
                  <a:srgbClr val="000000"/>
                </a:solidFill>
                <a:latin typeface="Arial" pitchFamily="34" charset="0"/>
                <a:cs typeface="Arial" pitchFamily="34" charset="0"/>
              </a:rPr>
              <a:t>Read the first full page of the book. (About 100 words)</a:t>
            </a:r>
          </a:p>
          <a:p>
            <a:pPr marL="457200" indent="-457200">
              <a:spcBef>
                <a:spcPts val="0"/>
              </a:spcBef>
              <a:spcAft>
                <a:spcPts val="1200"/>
              </a:spcAft>
              <a:buAutoNum type="arabicPeriod"/>
            </a:pPr>
            <a:r>
              <a:rPr lang="en-US" sz="2811" b="1" dirty="0" smtClean="0">
                <a:solidFill>
                  <a:srgbClr val="000000"/>
                </a:solidFill>
                <a:latin typeface="Arial" pitchFamily="34" charset="0"/>
                <a:cs typeface="Arial" pitchFamily="34" charset="0"/>
              </a:rPr>
              <a:t>Put up one finger each time you read a word you don’t know. </a:t>
            </a:r>
          </a:p>
          <a:p>
            <a:pPr marL="457200" indent="-457200">
              <a:spcBef>
                <a:spcPts val="0"/>
              </a:spcBef>
              <a:spcAft>
                <a:spcPts val="1200"/>
              </a:spcAft>
              <a:buAutoNum type="arabicPeriod"/>
            </a:pPr>
            <a:r>
              <a:rPr lang="en-US" sz="2811" b="1" dirty="0" smtClean="0">
                <a:solidFill>
                  <a:srgbClr val="000000"/>
                </a:solidFill>
                <a:latin typeface="Arial" pitchFamily="34" charset="0"/>
                <a:cs typeface="Arial" pitchFamily="34" charset="0"/>
              </a:rPr>
              <a:t>Use the chart to see if it’s a just right book. </a:t>
            </a:r>
          </a:p>
          <a:p>
            <a:pPr marL="457200" indent="-457200">
              <a:buAutoNum type="arabicPeriod"/>
            </a:pPr>
            <a:endParaRPr lang="en-US" sz="2811" b="1" dirty="0" smtClean="0">
              <a:solidFill>
                <a:srgbClr val="000000"/>
              </a:solidFill>
            </a:endParaRPr>
          </a:p>
          <a:p>
            <a:pPr marL="457200" indent="-457200">
              <a:buNone/>
            </a:pPr>
            <a:endParaRPr lang="en-US" dirty="0" smtClean="0">
              <a:solidFill>
                <a:srgbClr val="000000"/>
              </a:solidFill>
            </a:endParaRPr>
          </a:p>
          <a:p>
            <a:pPr marL="457200" indent="-457200">
              <a:buNone/>
            </a:pPr>
            <a:r>
              <a:rPr lang="en-US" dirty="0" smtClean="0">
                <a:solidFill>
                  <a:srgbClr val="000000"/>
                </a:solidFill>
              </a:rPr>
              <a:t>  </a:t>
            </a:r>
          </a:p>
          <a:p>
            <a:pPr marL="457200" indent="-457200">
              <a:buNone/>
            </a:pPr>
            <a:r>
              <a:rPr lang="en-US" dirty="0" smtClean="0">
                <a:solidFill>
                  <a:srgbClr val="000000"/>
                </a:solidFill>
              </a:rPr>
              <a:t> </a:t>
            </a:r>
          </a:p>
        </p:txBody>
      </p:sp>
      <p:sp>
        <p:nvSpPr>
          <p:cNvPr id="7" name="TextBox 6"/>
          <p:cNvSpPr txBox="1"/>
          <p:nvPr/>
        </p:nvSpPr>
        <p:spPr>
          <a:xfrm>
            <a:off x="4953000" y="1752600"/>
            <a:ext cx="2971800" cy="4524316"/>
          </a:xfrm>
          <a:prstGeom prst="rect">
            <a:avLst/>
          </a:prstGeom>
          <a:noFill/>
        </p:spPr>
        <p:txBody>
          <a:bodyPr wrap="square" rtlCol="0">
            <a:spAutoFit/>
          </a:bodyPr>
          <a:lstStyle/>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208349762"/>
              </p:ext>
            </p:extLst>
          </p:nvPr>
        </p:nvGraphicFramePr>
        <p:xfrm>
          <a:off x="4953000" y="1752600"/>
          <a:ext cx="3045023" cy="3415957"/>
        </p:xfrm>
        <a:graphic>
          <a:graphicData uri="http://schemas.openxmlformats.org/drawingml/2006/table">
            <a:tbl>
              <a:tblPr firstRow="1" bandRow="1">
                <a:tableStyleId>{5C22544A-7EE6-4342-B048-85BDC9FD1C3A}</a:tableStyleId>
              </a:tblPr>
              <a:tblGrid>
                <a:gridCol w="1635224"/>
                <a:gridCol w="1409799"/>
              </a:tblGrid>
              <a:tr h="1143000">
                <a:tc>
                  <a:txBody>
                    <a:bodyPr/>
                    <a:lstStyle/>
                    <a:p>
                      <a:endParaRPr lang="en-US" dirty="0" smtClean="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Arial" pitchFamily="34" charset="0"/>
                          <a:cs typeface="Arial" pitchFamily="34" charset="0"/>
                        </a:rPr>
                        <a:t>Number of unfamiliar words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Arial" pitchFamily="34" charset="0"/>
                          <a:cs typeface="Arial" pitchFamily="34" charset="0"/>
                        </a:rPr>
                        <a:t>Suitability</a:t>
                      </a:r>
                    </a:p>
                    <a:p>
                      <a:endParaRPr lang="en-US" dirty="0">
                        <a:latin typeface="Arial" pitchFamily="34" charset="0"/>
                        <a:cs typeface="Arial" pitchFamily="34" charset="0"/>
                      </a:endParaRPr>
                    </a:p>
                  </a:txBody>
                  <a:tcPr/>
                </a:tc>
              </a:tr>
              <a:tr h="597751">
                <a:tc>
                  <a:txBody>
                    <a:bodyPr/>
                    <a:lstStyle/>
                    <a:p>
                      <a:r>
                        <a:rPr lang="en-US" dirty="0" smtClean="0">
                          <a:latin typeface="Arial" pitchFamily="34" charset="0"/>
                          <a:cs typeface="Arial" pitchFamily="34" charset="0"/>
                        </a:rPr>
                        <a:t>0-1</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Too easy</a:t>
                      </a:r>
                      <a:endParaRPr lang="en-US" dirty="0">
                        <a:latin typeface="Arial" pitchFamily="34" charset="0"/>
                        <a:cs typeface="Arial" pitchFamily="34" charset="0"/>
                      </a:endParaRPr>
                    </a:p>
                  </a:txBody>
                  <a:tcPr/>
                </a:tc>
              </a:tr>
              <a:tr h="1031735">
                <a:tc>
                  <a:txBody>
                    <a:bodyPr/>
                    <a:lstStyle/>
                    <a:p>
                      <a:r>
                        <a:rPr lang="en-US" dirty="0" smtClean="0">
                          <a:latin typeface="Arial" pitchFamily="34" charset="0"/>
                          <a:cs typeface="Arial" pitchFamily="34" charset="0"/>
                        </a:rPr>
                        <a:t>2-3</a:t>
                      </a:r>
                    </a:p>
                    <a:p>
                      <a:endParaRPr lang="en-US" dirty="0" smtClean="0">
                        <a:latin typeface="Arial" pitchFamily="34" charset="0"/>
                        <a:cs typeface="Arial" pitchFamily="34" charset="0"/>
                      </a:endParaRPr>
                    </a:p>
                    <a:p>
                      <a:r>
                        <a:rPr lang="en-US" dirty="0" smtClean="0">
                          <a:latin typeface="Arial" pitchFamily="34" charset="0"/>
                          <a:cs typeface="Arial" pitchFamily="34" charset="0"/>
                        </a:rPr>
                        <a:t>4-5</a:t>
                      </a:r>
                      <a:endParaRPr lang="en-US" dirty="0">
                        <a:latin typeface="Arial" pitchFamily="34" charset="0"/>
                        <a:cs typeface="Arial" pitchFamily="34" charset="0"/>
                      </a:endParaRPr>
                    </a:p>
                  </a:txBody>
                  <a:tcPr/>
                </a:tc>
                <a:tc>
                  <a:txBody>
                    <a:bodyPr/>
                    <a:lstStyle/>
                    <a:p>
                      <a:r>
                        <a:rPr lang="en-US" dirty="0" smtClean="0">
                          <a:latin typeface="Arial" pitchFamily="34" charset="0"/>
                          <a:cs typeface="Arial" pitchFamily="34" charset="0"/>
                        </a:rPr>
                        <a:t>Just</a:t>
                      </a:r>
                      <a:r>
                        <a:rPr lang="en-US" baseline="0" dirty="0" smtClean="0">
                          <a:latin typeface="Arial" pitchFamily="34" charset="0"/>
                          <a:cs typeface="Arial" pitchFamily="34" charset="0"/>
                        </a:rPr>
                        <a:t> right</a:t>
                      </a:r>
                    </a:p>
                    <a:p>
                      <a:endParaRPr lang="en-US" baseline="0" dirty="0" smtClean="0">
                        <a:latin typeface="Arial" pitchFamily="34" charset="0"/>
                        <a:cs typeface="Arial" pitchFamily="34" charset="0"/>
                      </a:endParaRPr>
                    </a:p>
                    <a:p>
                      <a:r>
                        <a:rPr lang="en-US" baseline="0" dirty="0" smtClean="0">
                          <a:latin typeface="Arial" pitchFamily="34" charset="0"/>
                          <a:cs typeface="Arial" pitchFamily="34" charset="0"/>
                        </a:rPr>
                        <a:t>Too hard</a:t>
                      </a:r>
                    </a:p>
                  </a:txBody>
                  <a:tcPr/>
                </a:tc>
              </a:tr>
              <a:tr h="597751">
                <a:tc>
                  <a:txBody>
                    <a:bodyPr/>
                    <a:lstStyle/>
                    <a:p>
                      <a:endParaRPr lang="en-US" dirty="0"/>
                    </a:p>
                  </a:txBody>
                  <a:tcPr/>
                </a:tc>
                <a:tc>
                  <a:txBody>
                    <a:bodyPr/>
                    <a:lstStyle/>
                    <a:p>
                      <a:endParaRPr lang="en-US" dirty="0"/>
                    </a:p>
                  </a:txBody>
                  <a:tcPr/>
                </a:tc>
              </a:tr>
            </a:tbl>
          </a:graphicData>
        </a:graphic>
      </p:graphicFrame>
      <p:pic>
        <p:nvPicPr>
          <p:cNvPr id="10" name="Picture 9"/>
          <p:cNvPicPr>
            <a:picLocks noChangeAspect="1"/>
          </p:cNvPicPr>
          <p:nvPr/>
        </p:nvPicPr>
        <p:blipFill>
          <a:blip r:embed="rId3"/>
          <a:stretch>
            <a:fillRect/>
          </a:stretch>
        </p:blipFill>
        <p:spPr>
          <a:xfrm>
            <a:off x="5453875" y="4716679"/>
            <a:ext cx="2089925" cy="1836521"/>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smtClean="0">
                <a:solidFill>
                  <a:schemeClr val="tx1"/>
                </a:solidFill>
                <a:latin typeface="Arial" pitchFamily="34" charset="0"/>
                <a:cs typeface="Arial" pitchFamily="34" charset="0"/>
              </a:rPr>
              <a:t>O</a:t>
            </a:r>
            <a:r>
              <a:rPr dirty="0" smtClean="0">
                <a:solidFill>
                  <a:schemeClr val="tx1"/>
                </a:solidFill>
                <a:latin typeface="Arial" pitchFamily="34" charset="0"/>
                <a:cs typeface="Arial" pitchFamily="34" charset="0"/>
              </a:rPr>
              <a:t>ther ways to find a' just right' book include:</a:t>
            </a:r>
            <a:endParaRPr lang="en-US" dirty="0">
              <a:solidFill>
                <a:schemeClr val="tx1"/>
              </a:solidFill>
              <a:latin typeface="Arial" pitchFamily="34" charset="0"/>
              <a:cs typeface="Arial" pitchFamily="34" charset="0"/>
            </a:endParaRPr>
          </a:p>
        </p:txBody>
      </p:sp>
      <p:sp>
        <p:nvSpPr>
          <p:cNvPr id="2" name="Content Placeholder 1"/>
          <p:cNvSpPr>
            <a:spLocks noGrp="1"/>
          </p:cNvSpPr>
          <p:nvPr>
            <p:ph sz="quarter" idx="13"/>
          </p:nvPr>
        </p:nvSpPr>
        <p:spPr/>
        <p:txBody>
          <a:bodyPr/>
          <a:lstStyle/>
          <a:p>
            <a:endParaRPr lang="en-US" dirty="0" smtClean="0">
              <a:solidFill>
                <a:srgbClr val="000000"/>
              </a:solidFill>
              <a:latin typeface="Arial" pitchFamily="34" charset="0"/>
              <a:cs typeface="Arial" pitchFamily="34" charset="0"/>
            </a:endParaRPr>
          </a:p>
          <a:p>
            <a:r>
              <a:rPr lang="en-US" dirty="0" smtClean="0">
                <a:solidFill>
                  <a:srgbClr val="000000"/>
                </a:solidFill>
                <a:latin typeface="Arial" pitchFamily="34" charset="0"/>
                <a:cs typeface="Arial" pitchFamily="34" charset="0"/>
              </a:rPr>
              <a:t>The print size is perfect for me (white space too)</a:t>
            </a:r>
          </a:p>
          <a:p>
            <a:r>
              <a:rPr lang="en-US" dirty="0" smtClean="0">
                <a:solidFill>
                  <a:srgbClr val="000000"/>
                </a:solidFill>
                <a:latin typeface="Arial" pitchFamily="34" charset="0"/>
                <a:cs typeface="Arial" pitchFamily="34" charset="0"/>
              </a:rPr>
              <a:t>It has the perfect amount of pictures for me</a:t>
            </a:r>
          </a:p>
          <a:p>
            <a:r>
              <a:rPr lang="en-US" dirty="0" smtClean="0">
                <a:solidFill>
                  <a:srgbClr val="000000"/>
                </a:solidFill>
                <a:latin typeface="Arial" pitchFamily="34" charset="0"/>
                <a:cs typeface="Arial" pitchFamily="34" charset="0"/>
              </a:rPr>
              <a:t>I find the topic interesting</a:t>
            </a:r>
          </a:p>
          <a:p>
            <a:r>
              <a:rPr lang="en-US" dirty="0" smtClean="0">
                <a:solidFill>
                  <a:srgbClr val="000000"/>
                </a:solidFill>
                <a:latin typeface="Arial" pitchFamily="34" charset="0"/>
                <a:cs typeface="Arial" pitchFamily="34" charset="0"/>
              </a:rPr>
              <a:t>The book is from a series I have read</a:t>
            </a:r>
          </a:p>
          <a:p>
            <a:r>
              <a:rPr lang="en-US" dirty="0" smtClean="0">
                <a:solidFill>
                  <a:srgbClr val="000000"/>
                </a:solidFill>
                <a:latin typeface="Arial" pitchFamily="34" charset="0"/>
                <a:cs typeface="Arial" pitchFamily="34" charset="0"/>
              </a:rPr>
              <a:t>I understand and like the first sentence</a:t>
            </a:r>
          </a:p>
          <a:p>
            <a:r>
              <a:rPr lang="en-US" dirty="0" smtClean="0">
                <a:solidFill>
                  <a:srgbClr val="000000"/>
                </a:solidFill>
                <a:latin typeface="Arial" pitchFamily="34" charset="0"/>
                <a:cs typeface="Arial" pitchFamily="34" charset="0"/>
              </a:rPr>
              <a:t>I find the front and back cover interesting </a:t>
            </a:r>
          </a:p>
        </p:txBody>
      </p:sp>
      <p:pic>
        <p:nvPicPr>
          <p:cNvPr id="4" name="Picture 3" descr="images.jpeg"/>
          <p:cNvPicPr>
            <a:picLocks noChangeAspect="1"/>
          </p:cNvPicPr>
          <p:nvPr/>
        </p:nvPicPr>
        <p:blipFill>
          <a:blip r:embed="rId3"/>
          <a:stretch>
            <a:fillRect/>
          </a:stretch>
        </p:blipFill>
        <p:spPr>
          <a:xfrm>
            <a:off x="3048000" y="4622800"/>
            <a:ext cx="2511425" cy="14732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276600"/>
          </a:xfrm>
        </p:spPr>
        <p:txBody>
          <a:bodyPr>
            <a:noAutofit/>
          </a:bodyPr>
          <a:lstStyle/>
          <a:p>
            <a:pPr algn="ctr"/>
            <a:r>
              <a:rPr lang="en-US" sz="4800" dirty="0" smtClean="0">
                <a:solidFill>
                  <a:schemeClr val="tx1"/>
                </a:solidFill>
                <a:latin typeface="STARGUIDES"/>
                <a:cs typeface="STARGUIDES"/>
              </a:rPr>
              <a:t>Let’s </a:t>
            </a:r>
            <a:r>
              <a:rPr lang="en-US" sz="4800" dirty="0" err="1" smtClean="0">
                <a:solidFill>
                  <a:schemeClr val="tx1"/>
                </a:solidFill>
                <a:latin typeface="STARGUIDES"/>
                <a:cs typeface="STARGUIDES"/>
              </a:rPr>
              <a:t>Practise</a:t>
            </a:r>
            <a:r>
              <a:rPr lang="en-US" sz="4800" dirty="0" smtClean="0">
                <a:solidFill>
                  <a:schemeClr val="tx1"/>
                </a:solidFill>
                <a:latin typeface="STARGUIDES"/>
                <a:cs typeface="STARGUIDES"/>
              </a:rPr>
              <a:t> the 5 Word Rule</a:t>
            </a:r>
            <a:endParaRPr lang="en-US" sz="4800" dirty="0">
              <a:solidFill>
                <a:schemeClr val="tx1"/>
              </a:solidFill>
              <a:latin typeface="STARGUIDES"/>
              <a:cs typeface="STARGUIDES"/>
            </a:endParaRPr>
          </a:p>
        </p:txBody>
      </p:sp>
      <p:pic>
        <p:nvPicPr>
          <p:cNvPr id="4" name="Picture 3" descr="images.jpeg"/>
          <p:cNvPicPr>
            <a:picLocks noChangeAspect="1"/>
          </p:cNvPicPr>
          <p:nvPr/>
        </p:nvPicPr>
        <p:blipFill>
          <a:blip r:embed="rId2"/>
          <a:stretch>
            <a:fillRect/>
          </a:stretch>
        </p:blipFill>
        <p:spPr>
          <a:xfrm>
            <a:off x="7577177" y="5306944"/>
            <a:ext cx="728623" cy="649425"/>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600200"/>
          </a:xfrm>
        </p:spPr>
        <p:txBody>
          <a:bodyPr>
            <a:noAutofit/>
          </a:bodyPr>
          <a:lstStyle/>
          <a:p>
            <a:pPr algn="ctr"/>
            <a:r>
              <a:rPr lang="en-US" sz="3600" u="sng" dirty="0" smtClean="0">
                <a:solidFill>
                  <a:srgbClr val="000000"/>
                </a:solidFill>
                <a:latin typeface="STARGUIDES"/>
                <a:cs typeface="STARGUIDES"/>
              </a:rPr>
              <a:t>Diane’s Fiancé’s Ex-Wife’s Brother’s Heart</a:t>
            </a:r>
            <a:r>
              <a:rPr sz="3600" u="sng" dirty="0" smtClean="0">
                <a:solidFill>
                  <a:srgbClr val="000000"/>
                </a:solidFill>
                <a:latin typeface="STARGUIDES"/>
                <a:cs typeface="STARGUIDES"/>
              </a:rPr>
              <a:t/>
            </a:r>
            <a:br>
              <a:rPr sz="3600" u="sng" dirty="0" smtClean="0">
                <a:solidFill>
                  <a:srgbClr val="000000"/>
                </a:solidFill>
                <a:latin typeface="STARGUIDES"/>
                <a:cs typeface="STARGUIDES"/>
              </a:rPr>
            </a:br>
            <a:r>
              <a:rPr sz="3200" dirty="0" smtClean="0">
                <a:solidFill>
                  <a:srgbClr val="000000"/>
                </a:solidFill>
                <a:latin typeface="STARGUIDES"/>
                <a:cs typeface="STARGUIDES"/>
              </a:rPr>
              <a:t>b</a:t>
            </a:r>
            <a:r>
              <a:rPr lang="en-US" sz="3200" dirty="0" err="1" smtClean="0">
                <a:solidFill>
                  <a:srgbClr val="000000"/>
                </a:solidFill>
                <a:latin typeface="STARGUIDES"/>
                <a:cs typeface="STARGUIDES"/>
              </a:rPr>
              <a:t>y</a:t>
            </a:r>
            <a:r>
              <a:rPr lang="en-US" sz="3200" dirty="0" smtClean="0">
                <a:solidFill>
                  <a:srgbClr val="000000"/>
                </a:solidFill>
                <a:latin typeface="STARGUIDES"/>
                <a:cs typeface="STARGUIDES"/>
              </a:rPr>
              <a:t> Carmel Bird</a:t>
            </a:r>
            <a:endParaRPr lang="en-US" sz="3200" dirty="0">
              <a:solidFill>
                <a:srgbClr val="000000"/>
              </a:solidFill>
              <a:latin typeface="STARGUIDES"/>
              <a:cs typeface="STARGUIDES"/>
            </a:endParaRPr>
          </a:p>
        </p:txBody>
      </p:sp>
      <p:sp>
        <p:nvSpPr>
          <p:cNvPr id="3" name="Content Placeholder 2"/>
          <p:cNvSpPr>
            <a:spLocks noGrp="1"/>
          </p:cNvSpPr>
          <p:nvPr>
            <p:ph sz="quarter" idx="13"/>
          </p:nvPr>
        </p:nvSpPr>
        <p:spPr>
          <a:xfrm>
            <a:off x="1295400" y="2286000"/>
            <a:ext cx="6197600" cy="3840163"/>
          </a:xfrm>
        </p:spPr>
        <p:txBody>
          <a:bodyPr>
            <a:normAutofit fontScale="92500"/>
          </a:bodyPr>
          <a:lstStyle/>
          <a:p>
            <a:pPr>
              <a:buNone/>
            </a:pPr>
            <a:r>
              <a:rPr lang="en-US" dirty="0" smtClean="0"/>
              <a:t> </a:t>
            </a:r>
            <a:r>
              <a:rPr lang="en-US" sz="2800" dirty="0" smtClean="0"/>
              <a:t>	</a:t>
            </a:r>
            <a:r>
              <a:rPr lang="en-US" sz="2800" dirty="0" smtClean="0">
                <a:solidFill>
                  <a:srgbClr val="000000"/>
                </a:solidFill>
                <a:latin typeface="Arial" pitchFamily="34" charset="0"/>
                <a:cs typeface="Arial" pitchFamily="34" charset="0"/>
              </a:rPr>
              <a:t>	I rent an apartment that is not far from the centre of the city.  The apartment is on a main road where the trams run in the middle and two lanes of cars go on either side of the tracks. We are not far  from the zoo and I have sometimes heard what I take to be the roaring of the lions in the early hours of the morning.</a:t>
            </a:r>
            <a:endParaRPr lang="en-US" sz="2800" dirty="0">
              <a:solidFill>
                <a:srgbClr val="000000"/>
              </a:solidFill>
              <a:latin typeface="Arial" pitchFamily="34" charset="0"/>
              <a:cs typeface="Arial" pitchFamily="34" charset="0"/>
            </a:endParaRPr>
          </a:p>
        </p:txBody>
      </p:sp>
      <p:pic>
        <p:nvPicPr>
          <p:cNvPr id="4" name="Picture 3" descr="images.jpeg"/>
          <p:cNvPicPr>
            <a:picLocks noChangeAspect="1"/>
          </p:cNvPicPr>
          <p:nvPr/>
        </p:nvPicPr>
        <p:blipFill>
          <a:blip r:embed="rId2"/>
          <a:stretch>
            <a:fillRect/>
          </a:stretch>
        </p:blipFill>
        <p:spPr>
          <a:xfrm>
            <a:off x="7577177" y="5306944"/>
            <a:ext cx="728623" cy="649425"/>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TC101790493[[fn=SOHO]]</Template>
  <TotalTime>468</TotalTime>
  <Words>321</Words>
  <Application>Microsoft Office PowerPoint</Application>
  <PresentationFormat>On-screen Show (4:3)</PresentationFormat>
  <Paragraphs>98</Paragraphs>
  <Slides>14</Slides>
  <Notes>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Soho</vt:lpstr>
      <vt:lpstr>Independent Reading </vt:lpstr>
      <vt:lpstr>Independent reading is….</vt:lpstr>
      <vt:lpstr>PowerPoint Presentation</vt:lpstr>
      <vt:lpstr>So how do you  choose a 'Just Right'  book?   Pair and Share</vt:lpstr>
      <vt:lpstr>How to Choose A Just Right Book</vt:lpstr>
      <vt:lpstr>Use The ‘5 Word’ rule</vt:lpstr>
      <vt:lpstr>Other ways to find a' just right' book include:</vt:lpstr>
      <vt:lpstr>Let’s Practise the 5 Word Rule</vt:lpstr>
      <vt:lpstr>Diane’s Fiancé’s Ex-Wife’s Brother’s Heart by Carmel Bird</vt:lpstr>
      <vt:lpstr>   Chemistry Dimensions  by Faye Jeffery</vt:lpstr>
      <vt:lpstr>Pnin by Vladimir Nabokov</vt:lpstr>
      <vt:lpstr>The Twits by Roald Dahl</vt:lpstr>
      <vt:lpstr>The Ghost Upon the Rail by Henry Lawson</vt:lpstr>
      <vt:lpstr>PowerPoint Presentation</vt:lpstr>
    </vt:vector>
  </TitlesOfParts>
  <Company>DEECD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Independent Reading and finding a just right book</dc:title>
  <dc:creator>DEECD</dc:creator>
  <cp:lastModifiedBy>Dianne Wilkinson</cp:lastModifiedBy>
  <cp:revision>61</cp:revision>
  <dcterms:created xsi:type="dcterms:W3CDTF">2012-03-19T10:37:00Z</dcterms:created>
  <dcterms:modified xsi:type="dcterms:W3CDTF">2012-04-21T23:44:21Z</dcterms:modified>
</cp:coreProperties>
</file>